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9A9E4-0D8B-4AC6-AF70-02B31F3295D7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BE158-C2B1-4396-BC72-F123C1FCDA5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9911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BE158-C2B1-4396-BC72-F123C1FCDA5A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49002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886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076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33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912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418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798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3365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552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893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8947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854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7DDDF-42C6-4014-83D3-F0A55AD44039}" type="datetimeFigureOut">
              <a:rPr lang="sl-SI" smtClean="0"/>
              <a:t>20.02.2019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81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630616" cy="2378695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rgbClr val="7030A0"/>
                </a:solidFill>
              </a:rPr>
              <a:t>Obrazložitev RAČUNOVODSKEGA DELA letnega poročila in ostalega finančnega poslovanja OŠ Stična v letu </a:t>
            </a:r>
            <a:r>
              <a:rPr lang="sl-SI" b="1" dirty="0" smtClean="0">
                <a:solidFill>
                  <a:srgbClr val="7030A0"/>
                </a:solidFill>
              </a:rPr>
              <a:t>2018</a:t>
            </a:r>
            <a:endParaRPr lang="sl-SI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562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BILANCA STANJA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SREDSTVA</a:t>
            </a:r>
          </a:p>
          <a:p>
            <a:pPr marL="285750" indent="-285750">
              <a:buFontTx/>
              <a:buChar char="-"/>
            </a:pPr>
            <a:endParaRPr lang="sl-SI" sz="1800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DOLGOROČNA SREDSTVA IN SREDSTVA V UPRAVLJANJU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Neopredmetena sredstva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Zemljišča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Nepremičnine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Oprema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KRATKOROČNA SREDSTVA IN AČR</a:t>
            </a:r>
          </a:p>
          <a:p>
            <a:pPr algn="l"/>
            <a:r>
              <a:rPr lang="sl-SI" sz="1600" b="1" dirty="0" smtClean="0">
                <a:solidFill>
                  <a:srgbClr val="002060"/>
                </a:solidFill>
              </a:rPr>
              <a:t>Denarna sredstva v blagajni, na podračunu, terjatve do kupcev,  uporabnikov EKN, druge kratkoročne terjatve, AČR</a:t>
            </a:r>
          </a:p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ZALOGE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  <p:sp>
        <p:nvSpPr>
          <p:cNvPr id="5" name="Ograda vsebine 4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OBVEZNOSTI DO VIROV SREDSTEV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KRATKOROČNE OBVEZNOSTI IN PČR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Kratkoročne obveznosti do zaposlenih, do dobaviteljev, do uporabnikov EKN, druge kratkoročne obveznosti iz poslovanja, PČR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LASTNI VIRI IN DOLGOROČNE OBVEZNOSTI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Dolgoročne pasivne časovne razmejitve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Obveznosti za sredstva prejeta v upravljanje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Presežek prihodkov nad odhodki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sl-SI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5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Viri za nabavo sredstev</a:t>
            </a:r>
            <a:endParaRPr lang="sl-SI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FF0000"/>
                </a:solidFill>
              </a:rPr>
              <a:t>Iz sredstev občinskega proračuna – občine Ivančna </a:t>
            </a:r>
            <a:r>
              <a:rPr lang="sl-SI" sz="1600" b="1" dirty="0" smtClean="0">
                <a:solidFill>
                  <a:srgbClr val="FF0000"/>
                </a:solidFill>
              </a:rPr>
              <a:t>Gorica	206.352,33 </a:t>
            </a:r>
            <a:r>
              <a:rPr lang="sl-SI" sz="1600" b="1" dirty="0" smtClean="0">
                <a:solidFill>
                  <a:srgbClr val="FF0000"/>
                </a:solidFill>
              </a:rPr>
              <a:t>€</a:t>
            </a:r>
            <a:r>
              <a:rPr lang="sl-SI" sz="1600" b="1" dirty="0" smtClean="0">
                <a:solidFill>
                  <a:srgbClr val="7030A0"/>
                </a:solidFill>
              </a:rPr>
              <a:t>	</a:t>
            </a:r>
          </a:p>
          <a:p>
            <a:pPr marL="0" indent="0">
              <a:buNone/>
            </a:pPr>
            <a:r>
              <a:rPr lang="sl-SI" sz="1600" b="1" dirty="0" smtClean="0">
                <a:solidFill>
                  <a:srgbClr val="002060"/>
                </a:solidFill>
              </a:rPr>
              <a:t>         </a:t>
            </a:r>
            <a:endParaRPr lang="sl-SI" sz="16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FF0000"/>
                </a:solidFill>
              </a:rPr>
              <a:t>Iz sredstev državnega proračuna – </a:t>
            </a:r>
            <a:r>
              <a:rPr lang="sl-SI" sz="1600" b="1" dirty="0" smtClean="0">
                <a:solidFill>
                  <a:srgbClr val="FF0000"/>
                </a:solidFill>
              </a:rPr>
              <a:t>MIZŠ			  30.968,58 </a:t>
            </a:r>
            <a:r>
              <a:rPr lang="sl-SI" sz="1600" b="1" dirty="0" smtClean="0">
                <a:solidFill>
                  <a:srgbClr val="FF0000"/>
                </a:solidFill>
              </a:rPr>
              <a:t>€</a:t>
            </a:r>
          </a:p>
          <a:p>
            <a:r>
              <a:rPr lang="sl-SI" sz="1600" b="1" dirty="0" smtClean="0">
                <a:solidFill>
                  <a:srgbClr val="FF0000"/>
                </a:solidFill>
              </a:rPr>
              <a:t>(učila, knjige, učbeniki, strokovna literatura</a:t>
            </a:r>
            <a:r>
              <a:rPr lang="sl-SI" sz="1600" b="1" dirty="0" smtClean="0">
                <a:solidFill>
                  <a:srgbClr val="FF0000"/>
                </a:solidFill>
              </a:rPr>
              <a:t>)</a:t>
            </a:r>
            <a:endParaRPr lang="sl-SI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sl-SI" sz="1600" b="1" dirty="0">
                <a:solidFill>
                  <a:srgbClr val="FF0000"/>
                </a:solidFill>
              </a:rPr>
              <a:t>Iz sredstev presežka preteklih let:			   8.000,00  </a:t>
            </a:r>
            <a:r>
              <a:rPr lang="sl-SI" sz="1600" b="1" dirty="0" smtClean="0">
                <a:solidFill>
                  <a:srgbClr val="FF0000"/>
                </a:solidFill>
              </a:rPr>
              <a:t>€</a:t>
            </a:r>
          </a:p>
          <a:p>
            <a:pPr lvl="0">
              <a:buFont typeface="Wingdings" pitchFamily="2" charset="2"/>
              <a:buChar char="q"/>
            </a:pPr>
            <a:endParaRPr lang="sl-SI" sz="1600" b="1" dirty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FF0000"/>
                </a:solidFill>
              </a:rPr>
              <a:t>Iz projekta SIO 2020 (Arnes)				 26.964,62 €</a:t>
            </a:r>
            <a:endParaRPr lang="sl-SI" sz="1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FF0000"/>
                </a:solidFill>
              </a:rPr>
              <a:t>Iz lastnih </a:t>
            </a:r>
            <a:r>
              <a:rPr lang="sl-SI" sz="1600" b="1" dirty="0" smtClean="0">
                <a:solidFill>
                  <a:srgbClr val="FF0000"/>
                </a:solidFill>
              </a:rPr>
              <a:t>sredstev:				                           859,51  </a:t>
            </a:r>
            <a:r>
              <a:rPr lang="sl-SI" sz="1600" b="1" dirty="0" smtClean="0">
                <a:solidFill>
                  <a:srgbClr val="FF000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FF0000"/>
                </a:solidFill>
              </a:rPr>
              <a:t>Iz sredstev šolskega </a:t>
            </a:r>
            <a:r>
              <a:rPr lang="sl-SI" sz="1600" b="1" dirty="0" smtClean="0">
                <a:solidFill>
                  <a:srgbClr val="FF0000"/>
                </a:solidFill>
              </a:rPr>
              <a:t>sklada				      926,02  </a:t>
            </a:r>
            <a:r>
              <a:rPr lang="sl-SI" sz="1600" b="1" dirty="0" smtClean="0">
                <a:solidFill>
                  <a:srgbClr val="FF0000"/>
                </a:solidFill>
              </a:rPr>
              <a:t>€</a:t>
            </a:r>
          </a:p>
          <a:p>
            <a:pPr>
              <a:buFont typeface="Wingdings" pitchFamily="2" charset="2"/>
              <a:buChar char="q"/>
            </a:pPr>
            <a:endParaRPr lang="sl-SI" sz="16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FF0000"/>
                </a:solidFill>
              </a:rPr>
              <a:t>Iz sredstev projekta </a:t>
            </a:r>
            <a:r>
              <a:rPr lang="sl-SI" sz="1600" b="1" dirty="0" smtClean="0">
                <a:solidFill>
                  <a:srgbClr val="FF0000"/>
                </a:solidFill>
              </a:rPr>
              <a:t> </a:t>
            </a:r>
            <a:r>
              <a:rPr lang="sl-SI" sz="1600" b="1" dirty="0" err="1" smtClean="0">
                <a:solidFill>
                  <a:srgbClr val="FF0000"/>
                </a:solidFill>
              </a:rPr>
              <a:t>Erasmus</a:t>
            </a:r>
            <a:r>
              <a:rPr lang="sl-SI" sz="1600" b="1" dirty="0" smtClean="0">
                <a:solidFill>
                  <a:srgbClr val="FF0000"/>
                </a:solidFill>
              </a:rPr>
              <a:t>:	</a:t>
            </a:r>
            <a:r>
              <a:rPr lang="sl-SI" sz="1600" b="1" dirty="0" smtClean="0">
                <a:solidFill>
                  <a:srgbClr val="FF0000"/>
                </a:solidFill>
              </a:rPr>
              <a:t>		                     </a:t>
            </a:r>
            <a:r>
              <a:rPr lang="sl-SI" sz="1600" b="1" dirty="0" smtClean="0">
                <a:solidFill>
                  <a:srgbClr val="FF0000"/>
                </a:solidFill>
              </a:rPr>
              <a:t>      581,25  </a:t>
            </a:r>
            <a:r>
              <a:rPr lang="sl-SI" sz="1600" b="1" dirty="0" smtClean="0">
                <a:solidFill>
                  <a:srgbClr val="FF0000"/>
                </a:solidFill>
              </a:rPr>
              <a:t>€</a:t>
            </a:r>
          </a:p>
          <a:p>
            <a:pPr>
              <a:buFont typeface="Wingdings" pitchFamily="2" charset="2"/>
              <a:buChar char="q"/>
            </a:pPr>
            <a:endParaRPr lang="sl-SI" sz="16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FF0000"/>
                </a:solidFill>
              </a:rPr>
              <a:t>Podarjeni računalniki (</a:t>
            </a:r>
            <a:r>
              <a:rPr lang="sl-SI" sz="1600" b="1" dirty="0" smtClean="0">
                <a:solidFill>
                  <a:srgbClr val="FF0000"/>
                </a:solidFill>
              </a:rPr>
              <a:t>VOKA)		</a:t>
            </a:r>
            <a:r>
              <a:rPr lang="sl-SI" sz="1600" b="1" dirty="0" smtClean="0">
                <a:solidFill>
                  <a:srgbClr val="FF0000"/>
                </a:solidFill>
              </a:rPr>
              <a:t>		</a:t>
            </a:r>
            <a:r>
              <a:rPr lang="sl-SI" sz="1600" b="1" dirty="0" smtClean="0">
                <a:solidFill>
                  <a:srgbClr val="FF0000"/>
                </a:solidFill>
              </a:rPr>
              <a:t>  3.700,00  </a:t>
            </a:r>
            <a:r>
              <a:rPr lang="sl-SI" sz="1600" b="1" dirty="0" smtClean="0">
                <a:solidFill>
                  <a:srgbClr val="FF0000"/>
                </a:solidFill>
              </a:rPr>
              <a:t>€</a:t>
            </a:r>
            <a:r>
              <a:rPr lang="sl-SI" sz="1600" b="1" dirty="0" smtClean="0">
                <a:solidFill>
                  <a:srgbClr val="7030A0"/>
                </a:solidFill>
              </a:rPr>
              <a:t>						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0" y="5589240"/>
            <a:ext cx="45719" cy="49560"/>
          </a:xfrm>
          <a:noFill/>
        </p:spPr>
        <p:txBody>
          <a:bodyPr>
            <a:normAutofit fontScale="25000" lnSpcReduction="20000"/>
          </a:bodyPr>
          <a:lstStyle/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0" indent="0">
              <a:buNone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1211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112</Words>
  <Application>Microsoft Office PowerPoint</Application>
  <PresentationFormat>Diaprojekcija na zaslonu (4:3)</PresentationFormat>
  <Paragraphs>50</Paragraphs>
  <Slides>3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Officeova tema</vt:lpstr>
      <vt:lpstr>Obrazložitev RAČUNOVODSKEGA DELA letnega poročila in ostalega finančnega poslovanja OŠ Stična v letu 2018</vt:lpstr>
      <vt:lpstr>BILANCA STANJA</vt:lpstr>
      <vt:lpstr>Viri za nabavo sredstev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BILANCA STANJA</dc:title>
  <dc:creator>Melita</dc:creator>
  <cp:lastModifiedBy>Melita</cp:lastModifiedBy>
  <cp:revision>23</cp:revision>
  <dcterms:created xsi:type="dcterms:W3CDTF">2013-02-20T15:19:25Z</dcterms:created>
  <dcterms:modified xsi:type="dcterms:W3CDTF">2019-02-20T06:30:54Z</dcterms:modified>
</cp:coreProperties>
</file>